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3" r:id="rId3"/>
    <p:sldId id="272" r:id="rId4"/>
    <p:sldId id="267" r:id="rId5"/>
    <p:sldId id="268" r:id="rId6"/>
    <p:sldId id="264" r:id="rId7"/>
    <p:sldId id="265" r:id="rId8"/>
    <p:sldId id="274" r:id="rId9"/>
    <p:sldId id="273" r:id="rId10"/>
    <p:sldId id="270" r:id="rId11"/>
    <p:sldId id="269" r:id="rId12"/>
    <p:sldId id="266" r:id="rId13"/>
    <p:sldId id="258" r:id="rId14"/>
    <p:sldId id="261" r:id="rId15"/>
    <p:sldId id="262" r:id="rId16"/>
    <p:sldId id="259" r:id="rId17"/>
    <p:sldId id="260" r:id="rId1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514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50B9B-924F-204B-A5E5-69D46D439400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8E78-815D-BF49-A750-09FFCE9B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2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en-US" dirty="0" smtClean="0"/>
              <a:t> measure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8E78-815D-BF49-A750-09FFCE9B5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8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8E78-815D-BF49-A750-09FFCE9B5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8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en-US" dirty="0" smtClean="0"/>
              <a:t> measure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8E78-815D-BF49-A750-09FFCE9B5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8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</a:p>
          <a:p>
            <a:r>
              <a:rPr lang="zh-CN" altLang="zh-CN" dirty="0" smtClean="0"/>
              <a:t>D</a:t>
            </a:r>
            <a:r>
              <a:rPr lang="en-US" altLang="zh-CN" dirty="0" err="1" smtClean="0"/>
              <a:t>ocumentation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docs.opencv.org</a:t>
            </a:r>
            <a:r>
              <a:rPr lang="en-US" altLang="zh-CN" dirty="0" smtClean="0"/>
              <a:t>/2.4/doc/tutorials/</a:t>
            </a:r>
            <a:r>
              <a:rPr lang="en-US" altLang="zh-CN" dirty="0" err="1" smtClean="0"/>
              <a:t>imgproc</a:t>
            </a:r>
            <a:r>
              <a:rPr lang="en-US" altLang="zh-CN" dirty="0" smtClean="0"/>
              <a:t>/histograms/</a:t>
            </a:r>
            <a:r>
              <a:rPr lang="en-US" altLang="zh-CN" dirty="0" err="1" smtClean="0"/>
              <a:t>template_matching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template_matching.html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8E78-815D-BF49-A750-09FFCE9B5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7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5613"/>
            <a:ext cx="7772400" cy="1600200"/>
          </a:xfrm>
        </p:spPr>
        <p:txBody>
          <a:bodyPr anchor="b"/>
          <a:lstStyle>
            <a:lvl1pPr algn="ctr">
              <a:defRPr sz="4000">
                <a:latin typeface="Times New Roman" pitchFamily="-112" charset="0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3013"/>
            <a:ext cx="6400800" cy="914400"/>
          </a:xfrm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172200"/>
            <a:ext cx="9140825" cy="6858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286000" y="2284413"/>
            <a:ext cx="4570413" cy="0"/>
          </a:xfrm>
          <a:prstGeom prst="line">
            <a:avLst/>
          </a:prstGeom>
          <a:noFill/>
          <a:ln w="25400">
            <a:solidFill>
              <a:srgbClr val="9E7E38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wf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2300" y="4191000"/>
            <a:ext cx="2819400" cy="1568450"/>
          </a:xfrm>
          <a:prstGeom prst="rect">
            <a:avLst/>
          </a:prstGeom>
          <a:noFill/>
        </p:spPr>
      </p:pic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169025"/>
            <a:ext cx="8229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LOCATION HERE | MAY 12, 2009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0"/>
            <a:ext cx="2055812" cy="6172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0"/>
            <a:ext cx="6019800" cy="6172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6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Subhead Goes Here</a:t>
            </a:r>
          </a:p>
          <a:p>
            <a:pPr lvl="0"/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0825" cy="914400"/>
          </a:xfrm>
          <a:prstGeom prst="rect">
            <a:avLst/>
          </a:prstGeom>
          <a:solidFill>
            <a:srgbClr val="9E7E38"/>
          </a:solidFill>
          <a:ln w="9525">
            <a:solidFill>
              <a:srgbClr val="9E7E3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8813" y="0"/>
            <a:ext cx="54848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GOES HERE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2741613" cy="9144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fu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" y="228600"/>
            <a:ext cx="2293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47688" y="6400800"/>
            <a:ext cx="8043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1165225" indent="-5334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736725" indent="-4572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22320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7273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31845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36417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40989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4556125" indent="-3810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Template Matching </a:t>
            </a:r>
            <a:br>
              <a:rPr lang="en-US" dirty="0" smtClean="0"/>
            </a:br>
            <a:r>
              <a:rPr lang="en-US" dirty="0" smtClean="0"/>
              <a:t>and Image </a:t>
            </a:r>
            <a:r>
              <a:rPr lang="en-US" altLang="zh-CN" dirty="0" smtClean="0"/>
              <a:t>Pyramid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Rongzhong Li</a:t>
            </a:r>
          </a:p>
          <a:p>
            <a:r>
              <a:rPr lang="en-US" dirty="0"/>
              <a:t>CSC391/691 Fall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 Coefficient</a:t>
            </a:r>
            <a:endParaRPr lang="en-US" dirty="0"/>
          </a:p>
        </p:txBody>
      </p:sp>
      <p:pic>
        <p:nvPicPr>
          <p:cNvPr id="6" name="Picture 5" descr="Screen Shot 2016-10-07 at 12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5" y="945759"/>
            <a:ext cx="7335352" cy="2804693"/>
          </a:xfrm>
          <a:prstGeom prst="rect">
            <a:avLst/>
          </a:prstGeom>
        </p:spPr>
      </p:pic>
      <p:pic>
        <p:nvPicPr>
          <p:cNvPr id="9" name="Picture 8" descr="Screen Shot 2016-10-07 at 12.5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5" y="3677081"/>
            <a:ext cx="7335352" cy="27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altLang="zh-CN" dirty="0" smtClean="0"/>
              <a:t>U</a:t>
            </a:r>
            <a:r>
              <a:rPr lang="en-US" dirty="0" smtClean="0"/>
              <a:t>nsolved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320" y="1600200"/>
            <a:ext cx="6858058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Scale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Rotation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Transformation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Aberration</a:t>
            </a:r>
          </a:p>
          <a:p>
            <a:pPr marL="342900" indent="-342900">
              <a:buFont typeface="Arial"/>
              <a:buChar char="•"/>
            </a:pPr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Variation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9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261" y="1674896"/>
            <a:ext cx="8489960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F</a:t>
            </a:r>
            <a:r>
              <a:rPr lang="en-US" sz="2800" dirty="0" smtClean="0"/>
              <a:t>ilter on frequency domain</a:t>
            </a:r>
          </a:p>
          <a:p>
            <a:pPr marL="635000"/>
            <a:r>
              <a:rPr lang="zh-CN" altLang="en-US" b="0" dirty="0" smtClean="0"/>
              <a:t> </a:t>
            </a:r>
            <a:r>
              <a:rPr lang="zh-CN" altLang="en-US" b="0" dirty="0" smtClean="0">
                <a:solidFill>
                  <a:srgbClr val="FF0000"/>
                </a:solidFill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</a:rPr>
              <a:t>	</a:t>
            </a:r>
            <a:r>
              <a:rPr lang="zh-CN" altLang="en-US" b="0" dirty="0" smtClean="0">
                <a:solidFill>
                  <a:srgbClr val="FF0000"/>
                </a:solidFill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</a:rPr>
              <a:t>f</a:t>
            </a:r>
            <a:r>
              <a:rPr lang="zh-CN" altLang="en-US" b="0" dirty="0" smtClean="0">
                <a:solidFill>
                  <a:srgbClr val="FF0000"/>
                </a:solidFill>
              </a:rPr>
              <a:t>*</a:t>
            </a:r>
            <a:r>
              <a:rPr lang="en-US" altLang="zh-CN" b="0" dirty="0" smtClean="0">
                <a:solidFill>
                  <a:srgbClr val="FF0000"/>
                </a:solidFill>
              </a:rPr>
              <a:t>g		</a:t>
            </a:r>
            <a:r>
              <a:rPr lang="en-US" b="0" dirty="0" smtClean="0">
                <a:solidFill>
                  <a:srgbClr val="FF0000"/>
                </a:solidFill>
              </a:rPr>
              <a:t>			</a:t>
            </a:r>
            <a:r>
              <a:rPr lang="zh-CN" altLang="en-US" b="0" dirty="0" smtClean="0">
                <a:solidFill>
                  <a:srgbClr val="FF0000"/>
                </a:solidFill>
              </a:rPr>
              <a:t>  </a:t>
            </a:r>
            <a:r>
              <a:rPr lang="en-US" b="0" dirty="0" smtClean="0">
                <a:solidFill>
                  <a:srgbClr val="FF0000"/>
                </a:solidFill>
              </a:rPr>
              <a:t>O(n</a:t>
            </a:r>
            <a:r>
              <a:rPr lang="en-US" b="0" baseline="30000" dirty="0" smtClean="0">
                <a:solidFill>
                  <a:srgbClr val="FF0000"/>
                </a:solidFill>
              </a:rPr>
              <a:t>2</a:t>
            </a:r>
            <a:r>
              <a:rPr lang="en-US" b="0" dirty="0" smtClean="0">
                <a:solidFill>
                  <a:srgbClr val="FF0000"/>
                </a:solidFill>
              </a:rPr>
              <a:t>)</a:t>
            </a:r>
          </a:p>
          <a:p>
            <a:pPr marL="635000"/>
            <a:r>
              <a:rPr lang="zh-CN" altLang="en-US" b="0" dirty="0"/>
              <a:t> </a:t>
            </a:r>
            <a:r>
              <a:rPr lang="zh-CN" altLang="en-US" b="0" dirty="0" smtClean="0"/>
              <a:t>  </a:t>
            </a:r>
            <a:r>
              <a:rPr lang="en-US" b="0" dirty="0" smtClean="0"/>
              <a:t>F</a:t>
            </a:r>
            <a:r>
              <a:rPr lang="en-US" b="0" dirty="0"/>
              <a:t>(f*g)=F(f) · F(g)</a:t>
            </a:r>
            <a:endParaRPr lang="en-US" b="0" dirty="0" smtClean="0"/>
          </a:p>
          <a:p>
            <a:pPr marL="279400">
              <a:tabLst>
                <a:tab pos="168275" algn="l"/>
              </a:tabLst>
            </a:pPr>
            <a:r>
              <a:rPr lang="en-US" b="0" dirty="0" smtClean="0"/>
              <a:t>=&gt; </a:t>
            </a:r>
            <a:r>
              <a:rPr lang="zh-CN" altLang="en-US" b="0" dirty="0" smtClean="0"/>
              <a:t> </a:t>
            </a:r>
            <a:r>
              <a:rPr lang="en-US" b="0" dirty="0" smtClean="0">
                <a:solidFill>
                  <a:srgbClr val="008000"/>
                </a:solidFill>
              </a:rPr>
              <a:t>f*g=F</a:t>
            </a:r>
            <a:r>
              <a:rPr lang="en-US" b="0" baseline="30000" dirty="0" smtClean="0">
                <a:solidFill>
                  <a:srgbClr val="008000"/>
                </a:solidFill>
              </a:rPr>
              <a:t>-1</a:t>
            </a:r>
            <a:r>
              <a:rPr lang="en-US" b="0" dirty="0" smtClean="0">
                <a:solidFill>
                  <a:srgbClr val="008000"/>
                </a:solidFill>
              </a:rPr>
              <a:t>( F(f) · F(g) )			O(n Log n)</a:t>
            </a:r>
          </a:p>
          <a:p>
            <a:pPr lvl="1" indent="0"/>
            <a:endParaRPr lang="en-US" sz="2400" baseline="30000" dirty="0" smtClean="0"/>
          </a:p>
          <a:p>
            <a:pPr lvl="1" indent="0"/>
            <a:endParaRPr lang="en-US" sz="2400" baseline="300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Use </a:t>
            </a:r>
            <a:r>
              <a:rPr lang="en-US" sz="2800" dirty="0"/>
              <a:t>image </a:t>
            </a:r>
            <a:r>
              <a:rPr lang="en-US" sz="2800" dirty="0" smtClean="0"/>
              <a:t>pyramid</a:t>
            </a:r>
          </a:p>
          <a:p>
            <a:pPr marL="1100138" lvl="1" indent="-457200">
              <a:buFontTx/>
              <a:buChar char="-"/>
            </a:pPr>
            <a:r>
              <a:rPr lang="en-US" sz="2400" dirty="0" smtClean="0"/>
              <a:t>Search low resolution image on large scale</a:t>
            </a:r>
          </a:p>
          <a:p>
            <a:pPr marL="1100138" lvl="1" indent="-457200">
              <a:buFontTx/>
              <a:buChar char="-"/>
            </a:pPr>
            <a:r>
              <a:rPr lang="en-US" sz="2400" dirty="0" smtClean="0"/>
              <a:t>Search high resolution image on small scale</a:t>
            </a:r>
          </a:p>
          <a:p>
            <a:pPr lvl="1" indent="0"/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223" b="2223"/>
          <a:stretch>
            <a:fillRect/>
          </a:stretch>
        </p:blipFill>
        <p:spPr>
          <a:xfrm>
            <a:off x="137709" y="979251"/>
            <a:ext cx="4771326" cy="265176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72" y="979251"/>
            <a:ext cx="3975698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525" b="8003"/>
          <a:stretch/>
        </p:blipFill>
        <p:spPr>
          <a:xfrm>
            <a:off x="4535652" y="3730466"/>
            <a:ext cx="4484595" cy="2633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09" y="3730466"/>
            <a:ext cx="3503828" cy="26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Up-Sampling/Interpolation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Increase </a:t>
            </a:r>
            <a:r>
              <a:rPr lang="en-US" dirty="0"/>
              <a:t>the resolution of an </a:t>
            </a:r>
            <a:r>
              <a:rPr lang="en-US" dirty="0" smtClean="0"/>
              <a:t>image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Down-Sampling/Decimation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Reduce </a:t>
            </a:r>
            <a:r>
              <a:rPr lang="en-US" dirty="0"/>
              <a:t>the </a:t>
            </a:r>
            <a:r>
              <a:rPr lang="en-US" dirty="0" smtClean="0"/>
              <a:t>resolution of </a:t>
            </a:r>
            <a:r>
              <a:rPr lang="en-US" dirty="0"/>
              <a:t>an image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10632"/>
            <a:ext cx="8226425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ulti</a:t>
            </a:r>
            <a:r>
              <a:rPr lang="en-US" dirty="0"/>
              <a:t>-scale </a:t>
            </a:r>
            <a:r>
              <a:rPr lang="en-US" dirty="0" smtClean="0"/>
              <a:t>representation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</a:p>
          <a:p>
            <a:endParaRPr lang="en-US" altLang="zh-CN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Interlacing</a:t>
            </a:r>
          </a:p>
          <a:p>
            <a:pPr marL="342900" indent="-342900">
              <a:buFont typeface="Arial"/>
              <a:buChar char="•"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Arial"/>
              <a:buChar char="•"/>
            </a:pPr>
            <a:endParaRPr lang="en-US" altLang="zh-CN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pic>
        <p:nvPicPr>
          <p:cNvPr id="5" name="Picture 4" descr="Adam7_passes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29" y="2004851"/>
            <a:ext cx="2138895" cy="2138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71" y="5247728"/>
            <a:ext cx="93455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23" y="4343400"/>
            <a:ext cx="186910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25" y="2514600"/>
            <a:ext cx="373820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Civilopedia</a:t>
            </a:r>
            <a:r>
              <a:rPr lang="en-US" altLang="zh-CN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06 at 7.50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"/>
          <a:stretch/>
        </p:blipFill>
        <p:spPr>
          <a:xfrm>
            <a:off x="455613" y="975596"/>
            <a:ext cx="8226425" cy="58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Find a Phrase in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03" y="1058653"/>
            <a:ext cx="8919894" cy="5458547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to find a </a:t>
            </a:r>
            <a:r>
              <a:rPr lang="en-US" altLang="zh-CN" dirty="0" smtClean="0"/>
              <a:t>certain</a:t>
            </a:r>
            <a:r>
              <a:rPr lang="zh-CN" altLang="en-US" dirty="0" smtClean="0"/>
              <a:t> </a:t>
            </a:r>
            <a:r>
              <a:rPr lang="en-US" dirty="0" smtClean="0"/>
              <a:t>phrase in a string?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Example: 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 “ever” in “</a:t>
            </a:r>
            <a:r>
              <a:rPr lang="en-US" altLang="zh-CN" dirty="0" err="1" smtClean="0"/>
              <a:t>ThisIsA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RandomSentenceGeneratedByRongzhongInFever</a:t>
            </a:r>
            <a:r>
              <a:rPr lang="en-US" altLang="zh-CN" dirty="0" smtClean="0"/>
              <a:t>”.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altLang="zh-CN" dirty="0" err="1" smtClean="0"/>
              <a:t>ThisIsARandomSentenceG</a:t>
            </a:r>
            <a:r>
              <a:rPr lang="en-US" altLang="zh-CN" dirty="0" err="1" smtClean="0">
                <a:solidFill>
                  <a:srgbClr val="FF0000"/>
                </a:solidFill>
              </a:rPr>
              <a:t>ener</a:t>
            </a:r>
            <a:r>
              <a:rPr lang="en-US" altLang="zh-CN" dirty="0" err="1" smtClean="0"/>
              <a:t>atedByRongzhongInF</a:t>
            </a:r>
            <a:r>
              <a:rPr lang="en-US" altLang="zh-CN" dirty="0" err="1" smtClean="0">
                <a:solidFill>
                  <a:srgbClr val="008000"/>
                </a:solidFill>
              </a:rPr>
              <a:t>ever</a:t>
            </a:r>
            <a:endParaRPr lang="en-US" altLang="zh-CN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/>
              <a:t>ener</a:t>
            </a:r>
            <a:r>
              <a:rPr lang="en-US" dirty="0"/>
              <a:t> 	ever</a:t>
            </a:r>
          </a:p>
          <a:p>
            <a:pPr marL="336550"/>
            <a:r>
              <a:rPr lang="en-US" dirty="0">
                <a:solidFill>
                  <a:srgbClr val="008000"/>
                </a:solidFill>
              </a:rPr>
              <a:t>|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008000"/>
                </a:solidFill>
              </a:rPr>
              <a:t> | </a:t>
            </a:r>
            <a:r>
              <a:rPr lang="en-US" dirty="0" smtClean="0">
                <a:solidFill>
                  <a:srgbClr val="008000"/>
                </a:solidFill>
              </a:rPr>
              <a:t>|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| | | |</a:t>
            </a:r>
            <a:endParaRPr lang="en-US" dirty="0">
              <a:solidFill>
                <a:srgbClr val="008000"/>
              </a:solidFill>
            </a:endParaRPr>
          </a:p>
          <a:p>
            <a:pPr marL="336550"/>
            <a:r>
              <a:rPr lang="en-US" dirty="0"/>
              <a:t>e</a:t>
            </a:r>
            <a:r>
              <a:rPr lang="en-US" dirty="0" smtClean="0"/>
              <a:t>ver	ever</a:t>
            </a:r>
            <a:endParaRPr lang="en-US" dirty="0"/>
          </a:p>
          <a:p>
            <a:pPr marL="336550"/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Look for “every”?</a:t>
            </a:r>
          </a:p>
        </p:txBody>
      </p:sp>
    </p:spTree>
    <p:extLst>
      <p:ext uri="{BB962C8B-B14F-4D97-AF65-F5344CB8AC3E}">
        <p14:creationId xmlns:p14="http://schemas.microsoft.com/office/powerpoint/2010/main" val="15405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710"/>
            <a:ext cx="8226425" cy="549463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Use the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dirty="0" smtClean="0"/>
              <a:t>as </a:t>
            </a:r>
            <a:r>
              <a:rPr lang="en-US" dirty="0"/>
              <a:t>a sliding window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Slide through the </a:t>
            </a:r>
            <a:r>
              <a:rPr lang="en-US" altLang="zh-CN" dirty="0" smtClean="0"/>
              <a:t>sentence</a:t>
            </a:r>
            <a:r>
              <a:rPr lang="zh-CN" altLang="en-US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find the best </a:t>
            </a:r>
            <a:r>
              <a:rPr lang="en-US" dirty="0" smtClean="0"/>
              <a:t>match</a:t>
            </a:r>
          </a:p>
          <a:p>
            <a:pPr marL="746125" indent="-342900">
              <a:buFontTx/>
              <a:buChar char="-"/>
            </a:pPr>
            <a:r>
              <a:rPr lang="en-US" dirty="0" smtClean="0"/>
              <a:t>Define </a:t>
            </a:r>
            <a:r>
              <a:rPr lang="en-US" dirty="0"/>
              <a:t>“best match</a:t>
            </a:r>
            <a:r>
              <a:rPr lang="en-US" dirty="0" smtClean="0"/>
              <a:t>”</a:t>
            </a:r>
          </a:p>
          <a:p>
            <a:pPr marL="746125" indent="-342900">
              <a:buFontTx/>
              <a:buChar char="-"/>
            </a:pP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 smtClean="0"/>
              <a:t>Distance</a:t>
            </a:r>
          </a:p>
          <a:p>
            <a:pPr marL="746125" indent="-342900">
              <a:buFontTx/>
              <a:buChar char="-"/>
            </a:pP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Loca</a:t>
            </a:r>
            <a:r>
              <a:rPr lang="en-US" altLang="zh-CN" dirty="0"/>
              <a:t>te</a:t>
            </a:r>
            <a:r>
              <a:rPr lang="en-US" dirty="0"/>
              <a:t> the </a:t>
            </a:r>
            <a:r>
              <a:rPr lang="en-US" altLang="zh-CN" dirty="0" smtClean="0"/>
              <a:t>segment</a:t>
            </a:r>
            <a:r>
              <a:rPr lang="zh-CN" altLang="en-US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higher matching </a:t>
            </a:r>
            <a:r>
              <a:rPr lang="en-US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ssi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8" y="1175210"/>
            <a:ext cx="69596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 a Template in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18610"/>
            <a:ext cx="8226425" cy="87726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6-10-06 at 11.23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5" y="1175210"/>
            <a:ext cx="533400" cy="67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463448" y="2222195"/>
            <a:ext cx="578941" cy="690936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32 -0.01899 C 0.42366 -0.02594 0.78435 -0.03266 0.78574 -0.02177 C 0.78713 -0.01089 0.07252 0.03266 0.07148 0.04633 C 0.07044 0.06 0.77862 0.04865 0.77967 0.06 C 0.78071 0.07135 0.14521 0.09868 0.07755 0.11466 C 0.00989 0.13065 0.31298 0.15358 0.37352 0.15543 " pathEditMode="relative" rAng="0" ptsTypes="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8" y="80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Procedure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77710"/>
            <a:ext cx="8226425" cy="549463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Use the </a:t>
            </a:r>
            <a:r>
              <a:rPr lang="en-US" altLang="zh-CN" dirty="0" smtClean="0">
                <a:solidFill>
                  <a:srgbClr val="FF0000"/>
                </a:solidFill>
              </a:rPr>
              <a:t>template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as </a:t>
            </a:r>
            <a:r>
              <a:rPr lang="en-US" dirty="0"/>
              <a:t>a sliding window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Slide through the </a:t>
            </a:r>
            <a:r>
              <a:rPr lang="en-US" altLang="zh-CN" dirty="0" smtClean="0">
                <a:solidFill>
                  <a:srgbClr val="FF0000"/>
                </a:solidFill>
              </a:rPr>
              <a:t>image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find the best </a:t>
            </a:r>
            <a:r>
              <a:rPr lang="en-US" dirty="0" smtClean="0"/>
              <a:t>match</a:t>
            </a:r>
          </a:p>
          <a:p>
            <a:pPr marL="746125" indent="-342900">
              <a:buFontTx/>
              <a:buChar char="-"/>
            </a:pPr>
            <a:r>
              <a:rPr lang="en-US" dirty="0" smtClean="0"/>
              <a:t>Define </a:t>
            </a:r>
            <a:r>
              <a:rPr lang="en-US" dirty="0"/>
              <a:t>“best match</a:t>
            </a:r>
            <a:r>
              <a:rPr lang="en-US" dirty="0" smtClean="0"/>
              <a:t>”</a:t>
            </a:r>
          </a:p>
          <a:p>
            <a:pPr marL="746125" indent="-342900">
              <a:buFontTx/>
              <a:buChar char="-"/>
            </a:pP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 smtClean="0"/>
              <a:t>Distance</a:t>
            </a:r>
          </a:p>
          <a:p>
            <a:pPr marL="746125" indent="-342900">
              <a:buFontTx/>
              <a:buChar char="-"/>
            </a:pP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Loca</a:t>
            </a:r>
            <a:r>
              <a:rPr lang="en-US" altLang="zh-CN" dirty="0"/>
              <a:t>te</a:t>
            </a:r>
            <a:r>
              <a:rPr lang="en-US" dirty="0"/>
              <a:t> the </a:t>
            </a:r>
            <a:r>
              <a:rPr lang="en-US" altLang="zh-CN" dirty="0">
                <a:solidFill>
                  <a:srgbClr val="FF0000"/>
                </a:solidFill>
              </a:rPr>
              <a:t>region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higher matching </a:t>
            </a:r>
            <a:r>
              <a:rPr lang="en-US" dirty="0" smtClean="0"/>
              <a:t>probability </a:t>
            </a:r>
            <a:r>
              <a:rPr lang="en-US" altLang="zh-CN" dirty="0" smtClean="0"/>
              <a:t>/ 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Measure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56514"/>
            <a:ext cx="8226425" cy="45720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filters</a:t>
            </a:r>
            <a:endParaRPr lang="en-US" dirty="0"/>
          </a:p>
        </p:txBody>
      </p:sp>
      <p:pic>
        <p:nvPicPr>
          <p:cNvPr id="6" name="Picture 5" descr="Screen Shot 2016-10-06 at 9.11.31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48" y="1435308"/>
            <a:ext cx="5278127" cy="11564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13" y="2469276"/>
            <a:ext cx="713914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+mn-lt"/>
              </a:rPr>
              <a:t>cv2.filter2D(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src</a:t>
            </a:r>
            <a:r>
              <a:rPr lang="en-US" b="1" dirty="0">
                <a:latin typeface="+mn-lt"/>
              </a:rPr>
              <a:t>, </a:t>
            </a:r>
            <a:r>
              <a:rPr lang="mr-IN" altLang="zh-CN" b="1" dirty="0" smtClean="0">
                <a:latin typeface="+mn-lt"/>
              </a:rPr>
              <a:t>…</a:t>
            </a:r>
            <a:r>
              <a:rPr lang="en-US" b="1" dirty="0" smtClean="0">
                <a:latin typeface="+mn-lt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kernel</a:t>
            </a:r>
            <a:r>
              <a:rPr lang="en-US" altLang="zh-CN" b="1" dirty="0">
                <a:latin typeface="+mn-lt"/>
              </a:rPr>
              <a:t>,</a:t>
            </a:r>
            <a:r>
              <a:rPr lang="mr-IN" altLang="zh-CN" b="1" dirty="0">
                <a:latin typeface="+mn-lt"/>
              </a:rPr>
              <a:t>…</a:t>
            </a:r>
            <a:r>
              <a:rPr lang="en-US" altLang="zh-CN" b="1" dirty="0">
                <a:latin typeface="+mn-lt"/>
              </a:rPr>
              <a:t>)</a:t>
            </a:r>
          </a:p>
          <a:p>
            <a:pPr marL="342900" indent="-342900" algn="l">
              <a:buFont typeface="Arial"/>
              <a:buChar char="•"/>
            </a:pPr>
            <a:r>
              <a:rPr lang="en-US" b="1" dirty="0" smtClean="0">
                <a:latin typeface="+mn-lt"/>
              </a:rPr>
              <a:t>cv2</a:t>
            </a:r>
            <a:r>
              <a:rPr lang="en-US" b="1" dirty="0">
                <a:latin typeface="+mn-lt"/>
              </a:rPr>
              <a:t>.matchTemplate(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img</a:t>
            </a:r>
            <a:r>
              <a:rPr lang="en-US" b="1" dirty="0" smtClean="0">
                <a:latin typeface="+mn-lt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+mn-lt"/>
              </a:rPr>
              <a:t>template</a:t>
            </a:r>
            <a:r>
              <a:rPr lang="en-US" b="1" dirty="0" smtClean="0">
                <a:latin typeface="+mn-lt"/>
              </a:rPr>
              <a:t>,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method</a:t>
            </a:r>
            <a:r>
              <a:rPr lang="en-US" b="1" dirty="0">
                <a:latin typeface="+mn-lt"/>
              </a:rPr>
              <a:t>)</a:t>
            </a:r>
          </a:p>
        </p:txBody>
      </p:sp>
      <p:pic>
        <p:nvPicPr>
          <p:cNvPr id="9" name="Picture 8" descr="Screen Shot 2016-10-06 at 9.36.06 PM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6" b="71668"/>
          <a:stretch/>
        </p:blipFill>
        <p:spPr>
          <a:xfrm>
            <a:off x="-30978" y="3466430"/>
            <a:ext cx="9467852" cy="28966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6277044" y="1842838"/>
            <a:ext cx="103932" cy="103932"/>
          </a:xfrm>
          <a:prstGeom prst="ellipse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6-10-06 at 9.36.06 PM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9" r="-1018" b="535"/>
          <a:stretch/>
        </p:blipFill>
        <p:spPr>
          <a:xfrm>
            <a:off x="677350" y="914400"/>
            <a:ext cx="7945524" cy="54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Square</a:t>
            </a:r>
            <a:r>
              <a:rPr lang="zh-CN" altLang="en-US" dirty="0" smtClean="0"/>
              <a:t> </a:t>
            </a:r>
            <a:r>
              <a:rPr lang="zh-CN" altLang="zh-CN" dirty="0" smtClean="0"/>
              <a:t>D</a:t>
            </a:r>
            <a:r>
              <a:rPr lang="en-US" altLang="zh-CN" dirty="0" err="1" smtClean="0"/>
              <a:t>ifference</a:t>
            </a:r>
            <a:endParaRPr lang="en-US" dirty="0"/>
          </a:p>
        </p:txBody>
      </p:sp>
      <p:pic>
        <p:nvPicPr>
          <p:cNvPr id="4" name="Picture 3" descr="Screen Shot 2016-10-07 at 12.56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4" y="956475"/>
            <a:ext cx="7278878" cy="2671588"/>
          </a:xfrm>
          <a:prstGeom prst="rect">
            <a:avLst/>
          </a:prstGeom>
        </p:spPr>
      </p:pic>
      <p:pic>
        <p:nvPicPr>
          <p:cNvPr id="5" name="Picture 4" descr="Screen Shot 2016-10-07 at 12.56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4" y="3628062"/>
            <a:ext cx="7278878" cy="27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Correlation</a:t>
            </a:r>
            <a:endParaRPr lang="en-US" dirty="0"/>
          </a:p>
        </p:txBody>
      </p:sp>
      <p:pic>
        <p:nvPicPr>
          <p:cNvPr id="4" name="Picture 3" descr="Screen Shot 2016-10-07 at 12.56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7" y="945760"/>
            <a:ext cx="7405481" cy="2652265"/>
          </a:xfrm>
          <a:prstGeom prst="rect">
            <a:avLst/>
          </a:prstGeom>
        </p:spPr>
      </p:pic>
      <p:pic>
        <p:nvPicPr>
          <p:cNvPr id="5" name="Picture 4" descr="Screen Shot 2016-10-07 at 12.56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7" y="3593879"/>
            <a:ext cx="7405479" cy="276755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 rot="17305290">
            <a:off x="7353210" y="2336723"/>
            <a:ext cx="976583" cy="485627"/>
          </a:xfrm>
          <a:prstGeom prst="lef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fu">
  <a:themeElements>
    <a:clrScheme name="">
      <a:dk1>
        <a:srgbClr val="9E7E38"/>
      </a:dk1>
      <a:lt1>
        <a:srgbClr val="FFFDE8"/>
      </a:lt1>
      <a:dk2>
        <a:srgbClr val="FFFDE8"/>
      </a:dk2>
      <a:lt2>
        <a:srgbClr val="767462"/>
      </a:lt2>
      <a:accent1>
        <a:srgbClr val="983222"/>
      </a:accent1>
      <a:accent2>
        <a:srgbClr val="55517B"/>
      </a:accent2>
      <a:accent3>
        <a:srgbClr val="FFFEF2"/>
      </a:accent3>
      <a:accent4>
        <a:srgbClr val="866B2E"/>
      </a:accent4>
      <a:accent5>
        <a:srgbClr val="CAADAB"/>
      </a:accent5>
      <a:accent6>
        <a:srgbClr val="4C496F"/>
      </a:accent6>
      <a:hlink>
        <a:srgbClr val="44697D"/>
      </a:hlink>
      <a:folHlink>
        <a:srgbClr val="662046"/>
      </a:folHlink>
    </a:clrScheme>
    <a:fontScheme name="wf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wf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3">
        <a:dk1>
          <a:srgbClr val="336699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4">
        <a:dk1>
          <a:srgbClr val="9E7E38"/>
        </a:dk1>
        <a:lt1>
          <a:srgbClr val="FFFDE8"/>
        </a:lt1>
        <a:dk2>
          <a:srgbClr val="FFFDE8"/>
        </a:dk2>
        <a:lt2>
          <a:srgbClr val="336699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866B2E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fu 15">
        <a:dk1>
          <a:srgbClr val="336699"/>
        </a:dk1>
        <a:lt1>
          <a:srgbClr val="FFFFFF"/>
        </a:lt1>
        <a:dk2>
          <a:srgbClr val="FFFDE8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FFFEF2"/>
        </a:accent3>
        <a:accent4>
          <a:srgbClr val="DADADA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fu 16">
        <a:dk1>
          <a:srgbClr val="4D4D4D"/>
        </a:dk1>
        <a:lt1>
          <a:srgbClr val="FFFDE8"/>
        </a:lt1>
        <a:dk2>
          <a:srgbClr val="000000"/>
        </a:dk2>
        <a:lt2>
          <a:srgbClr val="FFFDE8"/>
        </a:lt2>
        <a:accent1>
          <a:srgbClr val="9E7E38"/>
        </a:accent1>
        <a:accent2>
          <a:srgbClr val="468A4B"/>
        </a:accent2>
        <a:accent3>
          <a:srgbClr val="AAAAAA"/>
        </a:accent3>
        <a:accent4>
          <a:srgbClr val="DAD8C6"/>
        </a:accent4>
        <a:accent5>
          <a:srgbClr val="CCC0AE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wfu.thmx</Template>
  <TotalTime>303</TotalTime>
  <Words>229</Words>
  <Application>Microsoft Office PowerPoint</Application>
  <PresentationFormat>On-screen Show (4:3)</PresentationFormat>
  <Paragraphs>86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wfu</vt:lpstr>
      <vt:lpstr>Template Matching  and Image Pyramid</vt:lpstr>
      <vt:lpstr>Task: Find a Phrase in String</vt:lpstr>
      <vt:lpstr>Basic Procedure</vt:lpstr>
      <vt:lpstr>Task: Find a Template in Image</vt:lpstr>
      <vt:lpstr>Basic Procedure</vt:lpstr>
      <vt:lpstr>Distance Measures</vt:lpstr>
      <vt:lpstr>Distance Measures</vt:lpstr>
      <vt:lpstr>Example: Square Difference</vt:lpstr>
      <vt:lpstr>Example: Cross Correlation</vt:lpstr>
      <vt:lpstr>Example: Cross Coefficient</vt:lpstr>
      <vt:lpstr>Problems Unsolved</vt:lpstr>
      <vt:lpstr>Acceleration</vt:lpstr>
      <vt:lpstr>Images of Pyramids</vt:lpstr>
      <vt:lpstr>Up-Sampling/Interpolation</vt:lpstr>
      <vt:lpstr>Down-Sampling/Decimation</vt:lpstr>
      <vt:lpstr>Applications</vt:lpstr>
      <vt:lpstr>Civilopedia!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Pyramid</dc:title>
  <dc:creator>Rz Li</dc:creator>
  <cp:lastModifiedBy>Sindhu</cp:lastModifiedBy>
  <cp:revision>21</cp:revision>
  <dcterms:created xsi:type="dcterms:W3CDTF">2016-10-06T23:27:19Z</dcterms:created>
  <dcterms:modified xsi:type="dcterms:W3CDTF">2020-02-03T09:36:44Z</dcterms:modified>
</cp:coreProperties>
</file>